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19"/>
  </p:notesMasterIdLst>
  <p:handoutMasterIdLst>
    <p:handoutMasterId r:id="rId20"/>
  </p:handoutMasterIdLst>
  <p:sldIdLst>
    <p:sldId id="305" r:id="rId2"/>
    <p:sldId id="299" r:id="rId3"/>
    <p:sldId id="306" r:id="rId4"/>
    <p:sldId id="308" r:id="rId5"/>
    <p:sldId id="309" r:id="rId6"/>
    <p:sldId id="311" r:id="rId7"/>
    <p:sldId id="310" r:id="rId8"/>
    <p:sldId id="313" r:id="rId9"/>
    <p:sldId id="314" r:id="rId10"/>
    <p:sldId id="321" r:id="rId11"/>
    <p:sldId id="315" r:id="rId12"/>
    <p:sldId id="316" r:id="rId13"/>
    <p:sldId id="317" r:id="rId14"/>
    <p:sldId id="318" r:id="rId15"/>
    <p:sldId id="319" r:id="rId16"/>
    <p:sldId id="320" r:id="rId17"/>
    <p:sldId id="307" r:id="rId18"/>
  </p:sldIdLst>
  <p:sldSz cx="10277475" cy="7616825"/>
  <p:notesSz cx="6858000" cy="9144000"/>
  <p:defaultTextStyle>
    <a:defPPr>
      <a:defRPr lang="ru-RU"/>
    </a:defPPr>
    <a:lvl1pPr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588" indent="-52388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0763" indent="-106363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1938" indent="-160338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3113" indent="-214313" algn="l" defTabSz="509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F79443"/>
    <a:srgbClr val="6FAD12"/>
    <a:srgbClr val="9EEAFF"/>
    <a:srgbClr val="70AD12"/>
    <a:srgbClr val="6666FF"/>
    <a:srgbClr val="72CA06"/>
    <a:srgbClr val="71C8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67" autoAdjust="0"/>
    <p:restoredTop sz="86380" autoAdjust="0"/>
  </p:normalViewPr>
  <p:slideViewPr>
    <p:cSldViewPr snapToGrid="0" snapToObjects="1">
      <p:cViewPr>
        <p:scale>
          <a:sx n="100" d="100"/>
          <a:sy n="100" d="100"/>
        </p:scale>
        <p:origin x="-354" y="726"/>
      </p:cViewPr>
      <p:guideLst>
        <p:guide orient="horz" pos="2399"/>
        <p:guide pos="3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DCBF3-7C44-46D1-BCAA-C33B09850624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E711C-C45A-4DB4-9D74-7E43AE7CC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197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C42BA0-D155-43DE-8407-5FB4626F9765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85800"/>
            <a:ext cx="4625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275F19-7035-4CAF-943B-1FCBC8F0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6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7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20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5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8" algn="l" defTabSz="4571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70811" y="2366153"/>
            <a:ext cx="8735854" cy="16326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1621" y="4316201"/>
            <a:ext cx="7194233" cy="19465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6F43-82A9-48E7-ADE1-981E8C6B4904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EB35-71A3-4B01-927C-EF07ECAF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A55D-FEAD-4AED-8DFB-8726A2E4941E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8DA1-A0D8-4D1C-AA98-B4FD37DA3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1169" y="305027"/>
            <a:ext cx="2312432" cy="64989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3874" y="305027"/>
            <a:ext cx="6766004" cy="64989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A548-B87F-4F59-8A0A-FF340EF8F4F9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2E84-01B8-477C-B3B9-2982D564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g" descr="sber_slaid-1.jpg"/>
          <p:cNvPicPr/>
          <p:nvPr/>
        </p:nvPicPr>
        <p:blipFill>
          <a:blip r:embed="rId2">
            <a:extLst/>
          </a:blip>
          <a:srcRect l="32041" t="1822" r="2902" b="76604"/>
          <a:stretch>
            <a:fillRect/>
          </a:stretch>
        </p:blipFill>
        <p:spPr>
          <a:xfrm>
            <a:off x="92382" y="2"/>
            <a:ext cx="9977237" cy="16431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13875" y="2409379"/>
            <a:ext cx="8061324" cy="52074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513873" y="7112917"/>
            <a:ext cx="2398078" cy="29903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grpSp>
        <p:nvGrpSpPr>
          <p:cNvPr id="2" name="Group 52"/>
          <p:cNvGrpSpPr/>
          <p:nvPr/>
        </p:nvGrpSpPr>
        <p:grpSpPr>
          <a:xfrm>
            <a:off x="-1" y="-1"/>
            <a:ext cx="10277476" cy="68623"/>
            <a:chOff x="0" y="0"/>
            <a:chExt cx="9144000" cy="61784"/>
          </a:xfrm>
        </p:grpSpPr>
        <p:sp>
          <p:nvSpPr>
            <p:cNvPr id="50" name="Shape 50"/>
            <p:cNvSpPr/>
            <p:nvPr/>
          </p:nvSpPr>
          <p:spPr>
            <a:xfrm>
              <a:off x="-1" y="-1"/>
              <a:ext cx="5400001" cy="61786"/>
            </a:xfrm>
            <a:prstGeom prst="rect">
              <a:avLst/>
            </a:prstGeom>
            <a:solidFill>
              <a:srgbClr val="4DC5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5399999" y="-1"/>
              <a:ext cx="3744001" cy="61786"/>
            </a:xfrm>
            <a:prstGeom prst="rect">
              <a:avLst/>
            </a:prstGeom>
            <a:solidFill>
              <a:srgbClr val="FFDE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3" name="Shape 53"/>
          <p:cNvSpPr/>
          <p:nvPr/>
        </p:nvSpPr>
        <p:spPr>
          <a:xfrm>
            <a:off x="4208101" y="7365918"/>
            <a:ext cx="6069376" cy="250910"/>
          </a:xfrm>
          <a:prstGeom prst="rect">
            <a:avLst/>
          </a:prstGeom>
          <a:solidFill>
            <a:srgbClr val="4DC5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-2" y="7365918"/>
            <a:ext cx="4208103" cy="250910"/>
          </a:xfrm>
          <a:prstGeom prst="rect">
            <a:avLst/>
          </a:prstGeom>
          <a:solidFill>
            <a:srgbClr val="FFDE7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487F-3CAA-452F-A89D-91D22A7C2D09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A9F9-ADA3-499A-94EF-CBF6F2F72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1850" y="4894516"/>
            <a:ext cx="8735854" cy="151278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850" y="3228336"/>
            <a:ext cx="8735854" cy="1666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A409-E72F-46BC-AAFA-AB4E50BACC26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EDE6-64D8-4771-8B10-DE6F8C34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3874" y="1777260"/>
            <a:ext cx="4539218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4383" y="1777260"/>
            <a:ext cx="4539218" cy="502675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D31C-BF35-44B3-A345-C4C84037A680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74CF-414E-4614-8703-F6AC51257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3874" y="1704971"/>
            <a:ext cx="4541003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874" y="2415521"/>
            <a:ext cx="4541003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815" y="1704971"/>
            <a:ext cx="4542787" cy="7105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815" y="2415521"/>
            <a:ext cx="4542787" cy="438849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2666-3E41-4709-9C61-C41DD325C17F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A833-A437-4FE3-9550-E7513DE8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BA02D-79A0-4DB9-A482-A63C674853FD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5396-3CF4-4708-BB21-47A65A327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92DA-914E-4BBD-A110-963D413B5CEA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6F56-0B98-4C61-8A0F-A986C43B0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3875" y="303262"/>
            <a:ext cx="3381218" cy="12906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8207" y="303263"/>
            <a:ext cx="5745394" cy="650074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875" y="1593892"/>
            <a:ext cx="3381218" cy="52101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D961-FA45-49CE-9C36-44CF7EFB22BF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21D5-A3A4-465F-A982-52CD3C7BF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14457" y="5331777"/>
            <a:ext cx="6166485" cy="6294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4457" y="680577"/>
            <a:ext cx="6166485" cy="457009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4457" y="5961224"/>
            <a:ext cx="6166485" cy="893918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6968-6BE3-4DF7-AAB8-7D5605976868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DE44-B565-4491-B077-54A8D795C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14350" y="304800"/>
            <a:ext cx="9248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14350" y="1778000"/>
            <a:ext cx="92487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7059613"/>
            <a:ext cx="239712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76DB2-9092-4A0B-B70C-98F364842DD1}" type="datetime1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1550" y="7059613"/>
            <a:ext cx="325437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6000" y="7059613"/>
            <a:ext cx="2397125" cy="404812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 defTabSz="5110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E12F1-25A6-4F74-A82A-2D851C845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  <p:sldLayoutId id="2147483809" r:id="rId12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5111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51124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5112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berbank.ru/ru/person/paymentsandremittances/payments/mobil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5013" y="-1558925"/>
            <a:ext cx="14289088" cy="1074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59"/>
          <p:cNvSpPr>
            <a:spLocks noChangeShapeType="1"/>
          </p:cNvSpPr>
          <p:nvPr/>
        </p:nvSpPr>
        <p:spPr bwMode="auto">
          <a:xfrm>
            <a:off x="2423160" y="1059180"/>
            <a:ext cx="0" cy="838200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44"/>
          <p:cNvSpPr txBox="1">
            <a:spLocks noChangeArrowheads="1"/>
          </p:cNvSpPr>
          <p:nvPr/>
        </p:nvSpPr>
        <p:spPr>
          <a:xfrm>
            <a:off x="2583180" y="891540"/>
            <a:ext cx="7840979" cy="1219200"/>
          </a:xfrm>
          <a:prstGeom prst="rect">
            <a:avLst/>
          </a:prstGeom>
        </p:spPr>
        <p:txBody>
          <a:bodyPr/>
          <a:lstStyle/>
          <a:p>
            <a:pPr lvl="0" algn="ctr" defTabSz="511175"/>
            <a:r>
              <a:rPr lang="ru-RU" altLang="ru-RU" sz="3600" dirty="0" smtClean="0">
                <a:solidFill>
                  <a:srgbClr val="006600"/>
                </a:solidFill>
              </a:rPr>
              <a:t>ПРОЕКТ </a:t>
            </a:r>
            <a:br>
              <a:rPr lang="ru-RU" altLang="ru-RU" sz="3600" dirty="0" smtClean="0">
                <a:solidFill>
                  <a:srgbClr val="006600"/>
                </a:solidFill>
              </a:rPr>
            </a:br>
            <a:r>
              <a:rPr lang="ru-RU" altLang="ru-RU" sz="3600" dirty="0" smtClean="0">
                <a:solidFill>
                  <a:srgbClr val="006600"/>
                </a:solidFill>
              </a:rPr>
              <a:t>«ЕДИНАЯ КАРТА ШКОЛЬНИКА»</a:t>
            </a:r>
            <a:endParaRPr kumimoji="0" lang="ru-RU" alt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60"/>
          <p:cNvSpPr>
            <a:spLocks noChangeShapeType="1"/>
          </p:cNvSpPr>
          <p:nvPr/>
        </p:nvSpPr>
        <p:spPr bwMode="auto">
          <a:xfrm flipH="1">
            <a:off x="3043238" y="3893820"/>
            <a:ext cx="0" cy="792162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7863" y="3893820"/>
            <a:ext cx="7853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6600"/>
                </a:solidFill>
              </a:rPr>
              <a:t>Проект по безналичной оплате питания и контролю доступа в образовательных организациях 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6600"/>
                </a:solidFill>
              </a:rPr>
              <a:t>Санкт-Петербурга</a:t>
            </a:r>
            <a:endParaRPr lang="ru-RU" altLang="ru-RU" dirty="0" smtClean="0">
              <a:solidFill>
                <a:srgbClr val="006600"/>
              </a:solidFill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H="1">
            <a:off x="7824153" y="8250238"/>
            <a:ext cx="1587" cy="328612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7997190" y="8262938"/>
            <a:ext cx="255905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ru-RU" sz="1600" dirty="0" smtClean="0">
                <a:solidFill>
                  <a:srgbClr val="00703C"/>
                </a:solidFill>
              </a:rPr>
              <a:t>2018-2019 </a:t>
            </a:r>
            <a:r>
              <a:rPr lang="ru-RU" altLang="ru-RU" sz="1600" dirty="0">
                <a:solidFill>
                  <a:srgbClr val="00703C"/>
                </a:solidFill>
              </a:rPr>
              <a:t>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81" y="948140"/>
            <a:ext cx="9972011" cy="61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81037"/>
            <a:ext cx="764286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ОРГАНИЗАЦИЯ ПИТАНИЯ НАЧАЛЬНЫХ КЛАССОВ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Визитка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" y="2727960"/>
            <a:ext cx="938838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06780" y="1408497"/>
            <a:ext cx="8856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6600"/>
                </a:solidFill>
              </a:rPr>
              <a:t>Визитка выдается родителям и содержит необходимы реквизиты для пополнения балансов на Единой Карте Школьника</a:t>
            </a:r>
            <a:endParaRPr lang="ru-RU" altLang="ru-RU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6780" y="5646420"/>
            <a:ext cx="8856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smtClean="0">
                <a:solidFill>
                  <a:srgbClr val="006600"/>
                </a:solidFill>
              </a:rPr>
              <a:t>Ниже распечатывается </a:t>
            </a:r>
            <a:r>
              <a:rPr lang="ru-RU" altLang="ru-RU" b="1" dirty="0" smtClean="0">
                <a:solidFill>
                  <a:srgbClr val="006600"/>
                </a:solidFill>
              </a:rPr>
              <a:t>дополнительный информационный лист</a:t>
            </a:r>
            <a:endParaRPr lang="ru-RU" alt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697" y="5551170"/>
            <a:ext cx="81772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Прямоугольник 46"/>
          <p:cNvSpPr/>
          <p:nvPr/>
        </p:nvSpPr>
        <p:spPr>
          <a:xfrm>
            <a:off x="40467" y="214488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83795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1037"/>
            <a:ext cx="59594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СПОСОБЫ ПОПОЛНЕНИЯ ЛИЦЕВОГО СЧЕТА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(горячее питание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буфет)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3849688"/>
            <a:ext cx="765175" cy="760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825" y="3124200"/>
            <a:ext cx="736600" cy="671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75" y="4595813"/>
            <a:ext cx="768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438" y="4586288"/>
            <a:ext cx="822325" cy="747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738" y="2370138"/>
            <a:ext cx="768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700213" y="2049780"/>
            <a:ext cx="3376612" cy="42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0" rIns="102248" bIns="51124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карте Сбербанка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Мобильное приложение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Автоплатеж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Сбербанк </a:t>
            </a:r>
            <a:r>
              <a:rPr kumimoji="0" lang="ru-RU" alt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Платежный терминал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ИНН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по наименованию Комбината питания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altLang="ru-RU" sz="1050" dirty="0" smtClean="0">
              <a:latin typeface="+mn-lt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карте любого банка</a:t>
            </a:r>
          </a:p>
          <a:p>
            <a:pPr marL="265113" indent="-265113" defTabSz="511175">
              <a:spcAft>
                <a:spcPts val="1000"/>
              </a:spcAft>
              <a:defRPr/>
            </a:pP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Интернет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ru-RU" sz="1050" dirty="0" smtClean="0">
                <a:latin typeface="+mj-lt"/>
              </a:rPr>
              <a:t>School.glolime.ru</a:t>
            </a:r>
            <a:endParaRPr lang="ru-RU" altLang="ru-RU" sz="1050" dirty="0" smtClean="0">
              <a:latin typeface="+mj-lt"/>
            </a:endParaRP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Ввод номера лицевого счета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Карта любого банка</a:t>
            </a: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ru-RU" sz="1050" dirty="0" smtClean="0">
                <a:latin typeface="+mj-lt"/>
              </a:rPr>
              <a:t>Мобильное приложение </a:t>
            </a:r>
            <a:r>
              <a:rPr lang="ru-RU" altLang="ru-RU" sz="1050" dirty="0" err="1" smtClean="0">
                <a:latin typeface="+mj-lt"/>
              </a:rPr>
              <a:t>Глолайм</a:t>
            </a:r>
            <a:endParaRPr lang="ru-RU" altLang="ru-RU" sz="1050" dirty="0" smtClean="0">
              <a:latin typeface="+mj-lt"/>
            </a:endParaRPr>
          </a:p>
          <a:p>
            <a:pPr marL="382588" lvl="0" indent="-382588" algn="just" defTabSz="511175">
              <a:spcAft>
                <a:spcPts val="0"/>
              </a:spcAft>
              <a:buFont typeface="Arial" charset="0"/>
              <a:buChar char="•"/>
              <a:defRPr/>
            </a:pPr>
            <a:endParaRPr lang="ru-RU" altLang="ru-RU" sz="1050" b="1" dirty="0" smtClean="0">
              <a:latin typeface="+mj-lt"/>
            </a:endParaRPr>
          </a:p>
          <a:p>
            <a:pPr marL="265113" marR="0" lvl="0" indent="-265113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13" marR="0" lvl="0" indent="-265113" algn="l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967288" y="1898650"/>
            <a:ext cx="12700" cy="37623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465763" y="1501775"/>
            <a:ext cx="287337" cy="320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400" b="1">
                <a:cs typeface="Arial" pitchFamily="34" charset="0"/>
              </a:rPr>
              <a:t>+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300663" y="1671638"/>
            <a:ext cx="3508375" cy="511175"/>
          </a:xfrm>
          <a:prstGeom prst="roundRect">
            <a:avLst>
              <a:gd name="adj" fmla="val 17519"/>
            </a:avLst>
          </a:prstGeom>
          <a:solidFill>
            <a:srgbClr val="92D050"/>
          </a:solidFill>
          <a:ln w="25400">
            <a:noFill/>
            <a:round/>
            <a:headEnd/>
            <a:tailEnd/>
          </a:ln>
        </p:spPr>
        <p:txBody>
          <a:bodyPr lIns="90000" tIns="36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>
                <a:solidFill>
                  <a:schemeClr val="tx1"/>
                </a:solidFill>
              </a:rPr>
              <a:t>Наличная оплата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00725" y="2238375"/>
            <a:ext cx="34956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/>
          <a:lstStyle>
            <a:lvl1pPr marL="265113" indent="-265113"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sz="1400" b="1" dirty="0" smtClean="0"/>
              <a:t>Платежный терминал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по ИНН </a:t>
            </a:r>
            <a:r>
              <a:rPr lang="ru-RU" altLang="ru-RU" sz="1050" dirty="0"/>
              <a:t>Комбината </a:t>
            </a:r>
            <a:r>
              <a:rPr lang="ru-RU" altLang="ru-RU" sz="1050" dirty="0" smtClean="0"/>
              <a:t>питания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в разделе Образование -&gt; Школы-&gt; Питание школьников -&gt; Иконка с наименование</a:t>
            </a:r>
            <a:r>
              <a:rPr lang="ru-RU" altLang="ru-RU" sz="1050" dirty="0"/>
              <a:t>м</a:t>
            </a:r>
            <a:r>
              <a:rPr lang="ru-RU" altLang="ru-RU" sz="1050" dirty="0" smtClean="0"/>
              <a:t> Комбината питания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 smtClean="0"/>
              <a:t>поиск </a:t>
            </a:r>
            <a:r>
              <a:rPr lang="ru-RU" altLang="ru-RU" sz="1050" dirty="0"/>
              <a:t>по </a:t>
            </a:r>
            <a:r>
              <a:rPr lang="ru-RU" altLang="ru-RU" sz="1050" dirty="0" smtClean="0"/>
              <a:t>штрих-коду</a:t>
            </a:r>
            <a:r>
              <a:rPr lang="ru-RU" altLang="ru-RU" sz="1200" baseline="30000" dirty="0" smtClean="0"/>
              <a:t>*</a:t>
            </a:r>
            <a:endParaRPr lang="ru-RU" altLang="ru-RU" sz="105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altLang="ru-RU" sz="1200" dirty="0" smtClean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400" b="1" dirty="0" smtClean="0"/>
              <a:t>Офисы банка (через сотрудника)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altLang="ru-RU" sz="1050" dirty="0"/>
              <a:t>о</a:t>
            </a:r>
            <a:r>
              <a:rPr lang="ru-RU" altLang="ru-RU" sz="1050" dirty="0" smtClean="0"/>
              <a:t>плата по реквизитам Комбината питания: 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050" dirty="0"/>
              <a:t> </a:t>
            </a:r>
            <a:r>
              <a:rPr lang="ru-RU" altLang="ru-RU" sz="1050" dirty="0" smtClean="0"/>
              <a:t>     ИНН, р/с, БИК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1050" dirty="0"/>
              <a:t>поиск по </a:t>
            </a:r>
            <a:r>
              <a:rPr lang="ru-RU" altLang="ru-RU" sz="1050" dirty="0" smtClean="0"/>
              <a:t>штрих-коду</a:t>
            </a:r>
            <a:r>
              <a:rPr lang="ru-RU" altLang="ru-RU" sz="1200" baseline="30000" dirty="0" smtClean="0"/>
              <a:t>*</a:t>
            </a:r>
            <a:endParaRPr lang="en-US" altLang="ru-RU" sz="105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2000" dirty="0" smtClean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ru-RU" altLang="ru-RU" sz="1200" dirty="0" smtClean="0"/>
              <a:t>*</a:t>
            </a:r>
            <a:r>
              <a:rPr lang="ru-RU" altLang="ru-RU" sz="1050" dirty="0" smtClean="0"/>
              <a:t>визитную карточку с нанесенным штрих-кодом и лицевым счетом учащегося/сотрудника  можно распечатать в личном кабинете родителя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1214438" y="1677988"/>
            <a:ext cx="3508375" cy="511175"/>
          </a:xfrm>
          <a:prstGeom prst="roundRect">
            <a:avLst>
              <a:gd name="adj" fmla="val 17519"/>
            </a:avLst>
          </a:prstGeom>
          <a:solidFill>
            <a:srgbClr val="7DC244"/>
          </a:solidFill>
          <a:ln w="9525">
            <a:noFill/>
            <a:round/>
            <a:headEnd/>
            <a:tailEnd/>
          </a:ln>
        </p:spPr>
        <p:txBody>
          <a:bodyPr lIns="90000" tIns="36000" anchor="ctr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Безналичная оплата 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62769" y="6777038"/>
            <a:ext cx="85296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Проведение платежей осуществляется без комиссии с физического лица.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Сумма платежа моментально зачисляется на лицевой счет учащегося/сотрудника.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66775" y="939324"/>
            <a:ext cx="8493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Пополнение лицевого счета учащегося/сотрудника осуществляется путем перевода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денежных средств от физического лица на расчетный счет Комбината Питания </a:t>
            </a:r>
          </a:p>
          <a:p>
            <a:pPr algn="ctr"/>
            <a:r>
              <a:rPr lang="ru-RU" altLang="ru-RU" sz="1400" b="1" i="1" dirty="0">
                <a:solidFill>
                  <a:srgbClr val="FF9900"/>
                </a:solidFill>
              </a:rPr>
              <a:t>через каналы приема платежей Сбербанка:</a:t>
            </a:r>
          </a:p>
        </p:txBody>
      </p:sp>
      <p:pic>
        <p:nvPicPr>
          <p:cNvPr id="20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6975" y="3654425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6975" y="2378075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263" y="3849688"/>
            <a:ext cx="822325" cy="746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613" y="3086100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263" y="2311400"/>
            <a:ext cx="822325" cy="7477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9688" y="3735388"/>
            <a:ext cx="5969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" name="pasted-image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775" y="2362200"/>
            <a:ext cx="67945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7" name="pasted-image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863" y="5503863"/>
            <a:ext cx="822325" cy="747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84557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ЧЕРЕЗ СБЕРБАНК ОНЛАЙН  И МОБИЛЬНОЕ ПРИЛОЖЕНИЕ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16038" y="1402715"/>
            <a:ext cx="76993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Подключите Сбербанк Онлайн и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/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или установите Мобильное Приложение.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Сбербанк Онлайн и мобильное приложение - это безопасный и функциональный Интернет-банк, который позволяет совершать множество банковских операций в любое время, в любом месте с вашего смартфона или ноутбука.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Для оплаты услуг необходимо: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Зайти в систему Сбербанк Онлайн 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Вкладка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«ПЕРЕВОДЫ И ПЛАТЕЖИ»</a:t>
            </a:r>
            <a:r>
              <a:rPr lang="ru-RU" altLang="ru-RU" sz="14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 поисковой строке </a:t>
            </a:r>
            <a:r>
              <a:rPr lang="ru-RU" altLang="ru-RU" sz="1400" dirty="0" smtClean="0">
                <a:solidFill>
                  <a:srgbClr val="000000"/>
                </a:solidFill>
                <a:cs typeface="Tahoma" pitchFamily="34" charset="0"/>
              </a:rPr>
              <a:t>ввести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ИНН ОРГАНИЗАЦИИ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выбрать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УСЛУГУ 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-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&gt;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ввести запрашиваемую информацию и подтвердить платеж</a:t>
            </a: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en-US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en-US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Сохраните платеж в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ШАБЛОНАХ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 и</a:t>
            </a:r>
            <a:r>
              <a:rPr lang="en-US" altLang="ru-RU" sz="1400" dirty="0">
                <a:solidFill>
                  <a:srgbClr val="000000"/>
                </a:solidFill>
                <a:cs typeface="Tahoma" pitchFamily="34" charset="0"/>
              </a:rPr>
              <a:t>/</a:t>
            </a:r>
            <a:r>
              <a:rPr lang="ru-RU" altLang="ru-RU" sz="1400" dirty="0">
                <a:solidFill>
                  <a:srgbClr val="000000"/>
                </a:solidFill>
                <a:cs typeface="Tahoma" pitchFamily="34" charset="0"/>
              </a:rPr>
              <a:t>или подключите </a:t>
            </a:r>
            <a:r>
              <a:rPr lang="ru-RU" altLang="ru-RU" sz="1400" b="1" dirty="0">
                <a:solidFill>
                  <a:srgbClr val="007E39"/>
                </a:solidFill>
                <a:cs typeface="Tahoma" pitchFamily="34" charset="0"/>
              </a:rPr>
              <a:t>АВТОПЛАТЕЖ!</a:t>
            </a: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/>
          <a:srcRect l="13869" t="24886" r="15433" b="11449"/>
          <a:stretch>
            <a:fillRect/>
          </a:stretch>
        </p:blipFill>
        <p:spPr bwMode="auto">
          <a:xfrm>
            <a:off x="1333500" y="3901440"/>
            <a:ext cx="34432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3"/>
          <a:srcRect l="14432" t="49095" r="32767" b="11433"/>
          <a:stretch>
            <a:fillRect/>
          </a:stretch>
        </p:blipFill>
        <p:spPr bwMode="auto">
          <a:xfrm>
            <a:off x="5116513" y="3828415"/>
            <a:ext cx="4089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 rot="6790352">
            <a:off x="2503607" y="4101960"/>
            <a:ext cx="295661" cy="48268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575" y="4085590"/>
            <a:ext cx="6223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277100" y="5052378"/>
            <a:ext cx="1976438" cy="86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70575" y="5052378"/>
            <a:ext cx="1704975" cy="41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76875" y="4260215"/>
            <a:ext cx="373063" cy="88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5413375" y="4196715"/>
            <a:ext cx="720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">
                <a:solidFill>
                  <a:srgbClr val="00B050"/>
                </a:solidFill>
              </a:rPr>
              <a:t>Ромашка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849938" y="5007928"/>
            <a:ext cx="16748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700">
                <a:solidFill>
                  <a:srgbClr val="00B050"/>
                </a:solidFill>
              </a:rPr>
              <a:t>Ромашка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Услуга: Питание школьников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ИНН: 1111111111</a:t>
            </a:r>
          </a:p>
          <a:p>
            <a:r>
              <a:rPr lang="ru-RU" altLang="ru-RU" sz="700">
                <a:solidFill>
                  <a:schemeClr val="tx1"/>
                </a:solidFill>
              </a:rPr>
              <a:t>р</a:t>
            </a:r>
            <a:r>
              <a:rPr lang="en-US" altLang="ru-RU" sz="700">
                <a:solidFill>
                  <a:schemeClr val="tx1"/>
                </a:solidFill>
              </a:rPr>
              <a:t>/cx: 44444444444444444444</a:t>
            </a:r>
            <a:endParaRPr lang="ru-RU" altLang="ru-RU" sz="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АВТОПЛАТЕЖ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231900" y="1303973"/>
            <a:ext cx="77485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1" tIns="32140" rIns="64281" bIns="32140">
            <a:spAutoFit/>
          </a:bodyPr>
          <a:lstStyle/>
          <a:p>
            <a:pPr algn="just" defTabSz="641350"/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Для своевременного пополнения лицевого счета школьной карты подключите к своей банковской карте Сбербанка услугу </a:t>
            </a:r>
            <a:r>
              <a:rPr lang="en-US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“</a:t>
            </a:r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Автоплатеж</a:t>
            </a:r>
            <a:r>
              <a:rPr lang="en-US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”</a:t>
            </a:r>
            <a:r>
              <a:rPr lang="ru-RU" altLang="ru-RU" sz="1700" b="1" dirty="0">
                <a:solidFill>
                  <a:srgbClr val="006600"/>
                </a:solidFill>
                <a:latin typeface="Helvetica" pitchFamily="34" charset="0"/>
                <a:cs typeface="Helvetica" pitchFamily="34" charset="0"/>
                <a:sym typeface="Gill Sans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1900" y="2188210"/>
            <a:ext cx="7748588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Что такое </a:t>
            </a:r>
            <a:r>
              <a:rPr lang="ru-RU" sz="1400" b="1" kern="0" dirty="0" err="1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Автоплатеж</a:t>
            </a: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Сервис по выполнению автоматического регулярного списания со счета банковской карты клиента (родителя) на лицевой счет карты ребенка. Дата и сумма списания устанавливается клиентом  самостоятельно при подключении услуги. </a:t>
            </a:r>
          </a:p>
          <a:p>
            <a:pPr algn="just" defTabSz="410688">
              <a:defRPr/>
            </a:pPr>
            <a:r>
              <a:rPr lang="ru-RU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(</a:t>
            </a:r>
            <a:r>
              <a:rPr lang="ru-RU" sz="1050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При необходимости возможно внести изменения в параметры </a:t>
            </a:r>
            <a:r>
              <a:rPr lang="ru-RU" sz="1050" i="1" kern="0" dirty="0" err="1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Автоплатежа</a:t>
            </a:r>
            <a:r>
              <a:rPr lang="ru-RU" sz="1050" i="1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 по сумме и дате списания)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Что нужно?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Банковская карта Сбербанка и мобильный телефон.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Где подключить?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Услуга доступна для подключения в: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Мобильном приложении/Сбербанк Онлайн/ Платёжных терминалах.</a:t>
            </a:r>
          </a:p>
          <a:p>
            <a:pPr algn="just" defTabSz="410688">
              <a:defRPr/>
            </a:pPr>
            <a:endParaRPr lang="ru-RU" sz="1400" b="1" kern="0" dirty="0">
              <a:solidFill>
                <a:srgbClr val="FF9900"/>
              </a:solidFill>
              <a:latin typeface="Helvetica" panose="020B0604020202020204" pitchFamily="34" charset="0"/>
              <a:cs typeface="Helvetica" panose="020B0604020202020204" pitchFamily="34" charset="0"/>
              <a:sym typeface="Gill Sans"/>
            </a:endParaRPr>
          </a:p>
          <a:p>
            <a:pPr algn="just" defTabSz="410688">
              <a:defRPr/>
            </a:pP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Как работает </a:t>
            </a:r>
            <a:r>
              <a:rPr lang="ru-RU" sz="1400" b="1" kern="0" dirty="0" err="1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Автоплатеж</a:t>
            </a:r>
            <a:r>
              <a:rPr lang="ru-RU" sz="1400" b="1" kern="0" dirty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Gill Sans"/>
              </a:rPr>
              <a:t>?</a:t>
            </a:r>
          </a:p>
          <a:p>
            <a:pPr algn="just" defTabSz="410688">
              <a:defRPr/>
            </a:pPr>
            <a:r>
              <a:rPr lang="ru-RU" sz="1400" kern="0" dirty="0">
                <a:solidFill>
                  <a:srgbClr val="000000"/>
                </a:solidFill>
                <a:cs typeface="Helvetica" panose="020B0604020202020204" pitchFamily="34" charset="0"/>
                <a:sym typeface="Gill Sans"/>
              </a:rPr>
              <a:t>За день до платежа клиенту на мобильный телефон с номера 900 приходит СМС о предстоящем платеже. В день платежа со счета банковской карты происходит списание суммы платежа. При необходимости клиент может отказаться от платежа, отправив на номер 900 полученный в смс код отмены операции.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ПОПОЛНЕНИЕ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ЧЕРЕЗ ИНТЕРНЕТ</a:t>
            </a:r>
            <a:endParaRPr kumimoji="0" lang="ru-RU" alt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3" y="1379220"/>
            <a:ext cx="4759007" cy="20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3529014" y="2049780"/>
            <a:ext cx="6034086" cy="1588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627333" y="1625919"/>
            <a:ext cx="935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Нажать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160" y="979110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smtClean="0">
                <a:solidFill>
                  <a:srgbClr val="003300"/>
                </a:solidFill>
                <a:latin typeface="Helvetica" pitchFamily="34" charset="0"/>
                <a:cs typeface="Helvetica" pitchFamily="34" charset="0"/>
                <a:sym typeface="Gill Sans"/>
              </a:rPr>
              <a:t>school.glolime.ru</a:t>
            </a:r>
            <a:r>
              <a:rPr lang="ru-RU" altLang="ru-RU" sz="1600" b="1" dirty="0" smtClean="0">
                <a:solidFill>
                  <a:srgbClr val="003300"/>
                </a:solidFill>
                <a:latin typeface="Helvetica" pitchFamily="34" charset="0"/>
                <a:cs typeface="Helvetica" pitchFamily="34" charset="0"/>
                <a:sym typeface="Gill Sans"/>
              </a:rPr>
              <a:t> </a:t>
            </a:r>
            <a:endParaRPr lang="ru-RU" sz="1600" dirty="0">
              <a:solidFill>
                <a:srgbClr val="0033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720602"/>
            <a:ext cx="5010290" cy="19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4405315" y="5408612"/>
            <a:ext cx="5357811" cy="1589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8615527" y="5008502"/>
            <a:ext cx="1099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Выбрать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51" y="5777817"/>
            <a:ext cx="4853940" cy="14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10800000">
            <a:off x="4357696" y="6300150"/>
            <a:ext cx="5357811" cy="1589"/>
          </a:xfrm>
          <a:prstGeom prst="straightConnector1">
            <a:avLst/>
          </a:prstGeom>
          <a:ln w="38100">
            <a:solidFill>
              <a:srgbClr val="F591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442394" y="5900040"/>
            <a:ext cx="4365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tx1"/>
                </a:solidFill>
              </a:rPr>
              <a:t>Ввести номер счета и совершить платеж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ЛЬГОТНОГО ПИТАНИЯ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1417320" y="1519555"/>
            <a:ext cx="7720013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cs typeface="Tahoma" pitchFamily="34" charset="0"/>
              </a:rPr>
              <a:t>Оплата льготного питания (софинансирование), осуществляется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в адрес школы</a:t>
            </a:r>
            <a:r>
              <a:rPr lang="ru-RU" altLang="ru-RU" sz="1800" b="1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cs typeface="Tahoma" pitchFamily="34" charset="0"/>
              </a:rPr>
              <a:t>по выставленным квитанциям во всех каналах приема платежей Сбербанка: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Поиск по штрих-коду</a:t>
            </a:r>
          </a:p>
          <a:p>
            <a:pPr marL="285750" indent="-285750" algn="ctr">
              <a:lnSpc>
                <a:spcPct val="115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rgbClr val="FF9900"/>
                </a:solidFill>
                <a:cs typeface="Tahoma" pitchFamily="34" charset="0"/>
              </a:rPr>
              <a:t>Поиск по ИНН школы</a:t>
            </a: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b="1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800" b="1" dirty="0" smtClean="0">
              <a:solidFill>
                <a:srgbClr val="FF9900"/>
              </a:solidFill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400" b="1" dirty="0" smtClean="0">
              <a:cs typeface="Tahoma" pitchFamily="34" charset="0"/>
            </a:endParaRPr>
          </a:p>
          <a:p>
            <a:pPr marL="285750" indent="-285750" algn="just">
              <a:lnSpc>
                <a:spcPct val="115000"/>
              </a:lnSpc>
              <a:spcBef>
                <a:spcPct val="0"/>
              </a:spcBef>
              <a:defRPr/>
            </a:pPr>
            <a:endParaRPr lang="ru-RU" altLang="ru-RU" sz="1400" b="1" dirty="0" smtClean="0"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cs typeface="Tahoma" pitchFamily="34" charset="0"/>
              </a:rPr>
              <a:t>! За проведение платежей взимается комиссия с физического лица в соответствии с тарифами Банка. С информацией о тарифах можно ознакомиться на сайте </a:t>
            </a:r>
            <a:r>
              <a:rPr lang="ru-RU" sz="1600" u="sng" dirty="0" smtClean="0">
                <a:hlinkClick r:id="rId2"/>
              </a:rPr>
              <a:t>http://www.sberbank.ru/ru/person/paymentsandremittances/payments/mobile</a:t>
            </a:r>
            <a:r>
              <a:rPr lang="ru-RU" sz="1600" dirty="0" smtClean="0"/>
              <a:t>​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solidFill>
                <a:srgbClr val="FF9900"/>
              </a:solidFill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2833" y="2527618"/>
            <a:ext cx="35067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188" y="3213100"/>
            <a:ext cx="8532812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51000" y="861060"/>
            <a:ext cx="7272020" cy="54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Общая информация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 проекта «Единая </a:t>
            </a: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К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Школьника»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 использования карты и исключения текущих рисков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Устанавливаемое оборудование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Личный кабинет родителя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пополнения и оплаты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Разделение балансов оплаты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Организация питания начальных классов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Визитка для родителей</a:t>
            </a: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 пополнения лицевого счета учащегося/сотрудника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Сбербанк Онлайн и Мобильное приложение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Автоплатеж</a:t>
            </a:r>
          </a:p>
          <a:p>
            <a:pPr marL="1924050" marR="0" lvl="4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ru-RU" sz="1800" i="1" dirty="0" smtClean="0">
                <a:solidFill>
                  <a:srgbClr val="006600"/>
                </a:solidFill>
                <a:latin typeface="+mn-lt"/>
                <a:cs typeface="+mn-cs"/>
              </a:rPr>
              <a:t>Пополнение через интернет</a:t>
            </a:r>
            <a:endParaRPr kumimoji="0" lang="ru-RU" alt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800" dirty="0" smtClean="0">
                <a:solidFill>
                  <a:srgbClr val="006600"/>
                </a:solidFill>
                <a:latin typeface="+mn-lt"/>
                <a:cs typeface="+mn-cs"/>
              </a:rPr>
              <a:t>Оплата льготного питания</a:t>
            </a:r>
            <a:endParaRPr lang="ru-RU" altLang="ru-RU" sz="1800" dirty="0" smtClean="0">
              <a:solidFill>
                <a:srgbClr val="006600"/>
              </a:solidFill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5850" marR="0" lvl="2" indent="-342900" algn="l" defTabSz="511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ОБЩАЯ ИНФОРМАЦИЯ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550" y="1052513"/>
            <a:ext cx="7777163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Каждому участнику проекта (учащемуся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сотруднику школы) выдается именная карта с идентификационным номером.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Функционал школьной карты: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Безналичная оплата питания в школьной столовой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Контроль входа/выхода в школу через турникет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98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ВНИМАНИЕ! 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карта изготавливается организаторами проекта и выдается в школе на БЕСПЛАТНОЙ основе.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случае утери/поломки карты: 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Учащемуся/сотруднику необходимо подойти к ответственному по питанию или сотруднику школы, назначенного директором школы ответственным за Единую Карту Школьника и попросить  выдать новую карту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Выданная карта имеет ограниченный срок действия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Если новая карта выдается по причине того, что ученик/сотрудник школы «забыл дома» - срок действия выданной карты текущий календарный день (до 00:00 часов)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Если карта утеряна или повреждена, ее восстановление родителям необходимо оплатить.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200" dirty="0" smtClean="0">
                <a:latin typeface="+mn-lt"/>
                <a:cs typeface="+mn-cs"/>
              </a:rPr>
              <a:t>Срок действия неоплаченной восстановленной карты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составляет 10 дней.</a:t>
            </a:r>
          </a:p>
          <a:p>
            <a:pPr marL="382588" marR="0" lvl="0" indent="-382588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Альтернатива карты  - браслет</a:t>
            </a:r>
          </a:p>
          <a:p>
            <a:pPr marL="0" marR="0" lvl="0" indent="0" algn="just" defTabSz="51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342" y="5114925"/>
            <a:ext cx="2311982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5273675"/>
            <a:ext cx="1572794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000100" y="6576060"/>
            <a:ext cx="7864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dirty="0">
                <a:solidFill>
                  <a:schemeClr val="tx1"/>
                </a:solidFill>
              </a:rPr>
              <a:t>Подробную информацию можно уточнить по телефону горячей линии, указанному на оборотной стороне карты.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81037"/>
            <a:ext cx="8397240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ПРОЕКТА «ЕДИНАЯ КАРТА ШКОЛЬНИКА»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050" y="4325938"/>
            <a:ext cx="12477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025106" y="4124817"/>
            <a:ext cx="1578464" cy="1578464"/>
            <a:chOff x="3118505" y="-9864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3118505" y="-9864"/>
              <a:ext cx="1578464" cy="1578464"/>
            </a:xfrm>
            <a:prstGeom prst="ellipse">
              <a:avLst/>
            </a:prstGeom>
            <a:no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07247" y="1664340"/>
            <a:ext cx="2150744" cy="1979936"/>
            <a:chOff x="3479773" y="1914061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3479773" y="1914061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710934" y="2145222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spcAft>
                  <a:spcPct val="35000"/>
                </a:spcAft>
                <a:defRPr/>
              </a:pPr>
              <a:endParaRPr lang="ru-RU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54302" y="1664340"/>
            <a:ext cx="1578464" cy="1578464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olidFill>
              <a:schemeClr val="bg1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Двойная стрелка вверх/вниз 18"/>
          <p:cNvSpPr/>
          <p:nvPr/>
        </p:nvSpPr>
        <p:spPr>
          <a:xfrm rot="2734899">
            <a:off x="3277433" y="3447424"/>
            <a:ext cx="547776" cy="821056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984875" y="5713413"/>
            <a:ext cx="17668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Школа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776663" y="3644900"/>
            <a:ext cx="17668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Интегратор проекта</a:t>
            </a:r>
          </a:p>
        </p:txBody>
      </p:sp>
      <p:sp>
        <p:nvSpPr>
          <p:cNvPr id="22" name="Двойная стрелка вверх/вниз 21"/>
          <p:cNvSpPr/>
          <p:nvPr/>
        </p:nvSpPr>
        <p:spPr>
          <a:xfrm rot="6000000">
            <a:off x="2808111" y="1719820"/>
            <a:ext cx="495697" cy="861298"/>
          </a:xfrm>
          <a:prstGeom prst="upDownArrow">
            <a:avLst/>
          </a:prstGeom>
          <a:gradFill>
            <a:lin ang="6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 rot="15600000">
            <a:off x="6092325" y="1771617"/>
            <a:ext cx="495697" cy="861298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1019175" y="3333750"/>
            <a:ext cx="1477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Комбинат питания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604000" y="3333750"/>
            <a:ext cx="214153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 «Петербургское Образование»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6885245" y="1770815"/>
            <a:ext cx="1578464" cy="1578464"/>
            <a:chOff x="3479773" y="1914061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Овал 26"/>
            <p:cNvSpPr/>
            <p:nvPr/>
          </p:nvSpPr>
          <p:spPr>
            <a:xfrm>
              <a:off x="3479773" y="1914061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3710934" y="2145222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spcAft>
                  <a:spcPct val="35000"/>
                </a:spcAft>
                <a:defRPr/>
              </a:pPr>
              <a:r>
                <a:rPr lang="ru-RU" sz="65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29" name="Двойная стрелка вверх/вниз 28"/>
          <p:cNvSpPr/>
          <p:nvPr/>
        </p:nvSpPr>
        <p:spPr>
          <a:xfrm rot="18879753">
            <a:off x="5484103" y="3431873"/>
            <a:ext cx="547776" cy="821056"/>
          </a:xfrm>
          <a:prstGeom prst="up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08656" y="4135686"/>
            <a:ext cx="1578464" cy="1578464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Овал 30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614488" y="5713413"/>
            <a:ext cx="1766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800">
                <a:solidFill>
                  <a:srgbClr val="00703C"/>
                </a:solidFill>
                <a:latin typeface="Arial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00703C"/>
                </a:solidFill>
                <a:latin typeface="Arial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000">
                <a:solidFill>
                  <a:srgbClr val="00703C"/>
                </a:solidFill>
                <a:latin typeface="Arial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ru-RU" altLang="ru-RU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бербанк</a:t>
            </a:r>
            <a:endParaRPr lang="ru-RU" altLang="ru-RU" sz="14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4159250"/>
            <a:ext cx="13096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4288" y="1819275"/>
            <a:ext cx="103981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203"/>
          <a:stretch>
            <a:fillRect/>
          </a:stretch>
        </p:blipFill>
        <p:spPr bwMode="auto">
          <a:xfrm>
            <a:off x="6786563" y="1874838"/>
            <a:ext cx="17287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2391" y="1916329"/>
            <a:ext cx="1241084" cy="15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0467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93420" y="81037"/>
            <a:ext cx="59594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ПРЕИМУЩЕСТВА ИСПОЛЬЗОВАНИЯ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КАРТЫ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И ИСКЛЮЧЕНИЕ ТЕКУЩИХ РИСКОВ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1355688" y="2224405"/>
            <a:ext cx="34956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Преждевременное</a:t>
            </a:r>
            <a:r>
              <a:rPr kumimoji="0" lang="ru-RU" alt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покидание ребенком территории школы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Проход в школу посторонних лиц</a:t>
            </a:r>
            <a:endParaRPr kumimoji="0" lang="ru-RU" altLang="ru-RU" sz="1200" b="1" i="0" u="none" strike="noStrike" kern="0" cap="none" spc="0" normalizeH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Опоздание в школу</a:t>
            </a:r>
            <a:endParaRPr kumimoji="0" lang="ru-RU" altLang="ru-RU" sz="1200" b="1" i="0" u="none" strike="noStrike" kern="0" cap="none" spc="0" normalizeH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1200" b="1" kern="0" baseline="0" dirty="0" smtClean="0">
                <a:solidFill>
                  <a:srgbClr val="E37823"/>
                </a:solidFill>
                <a:latin typeface="Arial" pitchFamily="34" charset="0"/>
                <a:cs typeface="+mn-cs"/>
              </a:rPr>
              <a:t>Нахождение на территории школы в экстремальных ситуациях</a:t>
            </a: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indent="-342900" algn="just" defTabSz="914400">
              <a:spcAft>
                <a:spcPts val="1000"/>
              </a:spcAft>
              <a:buFontTx/>
              <a:buChar char="•"/>
              <a:defRPr/>
            </a:pPr>
            <a:r>
              <a:rPr lang="ru-RU" altLang="ru-RU" sz="1200" b="1" kern="0" dirty="0" smtClean="0">
                <a:solidFill>
                  <a:srgbClr val="E37823"/>
                </a:solidFill>
                <a:latin typeface="Arial" pitchFamily="34" charset="0"/>
              </a:rPr>
              <a:t>Нецелевое использование денежных средств учащимися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Потеря</a:t>
            </a:r>
            <a:r>
              <a:rPr kumimoji="0" lang="en-US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/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хищение денежных средств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Длительный процесс обслуживания в школьной столовой (очереди)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3782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Гигиена рук</a:t>
            </a:r>
            <a:endParaRPr kumimoji="0" lang="en-US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5113" marR="0" lvl="0" indent="-265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E3782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5205375" y="2129155"/>
            <a:ext cx="0" cy="40957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594313" y="1725930"/>
            <a:ext cx="287337" cy="320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400" b="1">
                <a:cs typeface="Arial" pitchFamily="34" charset="0"/>
              </a:rPr>
              <a:t>+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543513" y="1787843"/>
            <a:ext cx="3508375" cy="360362"/>
          </a:xfrm>
          <a:prstGeom prst="roundRect">
            <a:avLst>
              <a:gd name="adj" fmla="val 17519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</p:spPr>
        <p:txBody>
          <a:bodyPr lIns="90000" tIns="36000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>
                <a:solidFill>
                  <a:schemeClr val="tx1"/>
                </a:solidFill>
              </a:rPr>
              <a:t>Преимущества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59388" y="2224405"/>
            <a:ext cx="34956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0000"/>
          <a:lstStyle/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Контроль входа/ выхода в школу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Список лиц, находящихся в школе во время экстремальной ситуации</a:t>
            </a: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Отказ от денежной наличности на территории образовательной организации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 smtClean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Оперативное </a:t>
            </a:r>
            <a:r>
              <a:rPr lang="ru-RU" altLang="ru-RU" sz="1200" b="1" dirty="0">
                <a:solidFill>
                  <a:srgbClr val="00703C"/>
                </a:solidFill>
              </a:rPr>
              <a:t>пополнение лицевого счета учащегося</a:t>
            </a:r>
            <a:r>
              <a:rPr lang="en-US" altLang="ru-RU" sz="1200" b="1" dirty="0">
                <a:solidFill>
                  <a:srgbClr val="00703C"/>
                </a:solidFill>
              </a:rPr>
              <a:t>/</a:t>
            </a:r>
            <a:r>
              <a:rPr lang="ru-RU" altLang="ru-RU" sz="1200" b="1" dirty="0">
                <a:solidFill>
                  <a:srgbClr val="00703C"/>
                </a:solidFill>
              </a:rPr>
              <a:t>сотрудника через каналы приема платежей </a:t>
            </a:r>
            <a:r>
              <a:rPr lang="ru-RU" altLang="ru-RU" sz="1200" b="1" dirty="0" smtClean="0">
                <a:solidFill>
                  <a:srgbClr val="00703C"/>
                </a:solidFill>
              </a:rPr>
              <a:t>Сбербанка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Сведения </a:t>
            </a:r>
            <a:r>
              <a:rPr lang="ru-RU" altLang="ru-RU" sz="1200" b="1" dirty="0">
                <a:solidFill>
                  <a:srgbClr val="00703C"/>
                </a:solidFill>
              </a:rPr>
              <a:t>о питании (время, наименование блюда</a:t>
            </a:r>
            <a:r>
              <a:rPr lang="ru-RU" altLang="ru-RU" sz="1200" b="1" dirty="0" smtClean="0">
                <a:solidFill>
                  <a:srgbClr val="00703C"/>
                </a:solidFill>
              </a:rPr>
              <a:t>)</a:t>
            </a: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endParaRPr lang="ru-RU" altLang="ru-RU" sz="1200" b="1" dirty="0">
              <a:solidFill>
                <a:srgbClr val="00703C"/>
              </a:solidFill>
            </a:endParaRPr>
          </a:p>
          <a:p>
            <a:pPr marL="265113" indent="-265113" algn="just">
              <a:spcBef>
                <a:spcPct val="20000"/>
              </a:spcBef>
              <a:buFontTx/>
              <a:buChar char="•"/>
            </a:pPr>
            <a:r>
              <a:rPr lang="ru-RU" altLang="ru-RU" sz="1200" b="1" dirty="0" smtClean="0">
                <a:solidFill>
                  <a:srgbClr val="00703C"/>
                </a:solidFill>
              </a:rPr>
              <a:t>Контроль </a:t>
            </a:r>
            <a:r>
              <a:rPr lang="ru-RU" altLang="ru-RU" sz="1200" b="1" dirty="0">
                <a:solidFill>
                  <a:srgbClr val="00703C"/>
                </a:solidFill>
              </a:rPr>
              <a:t>за расходованием денежных средств</a:t>
            </a: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1342988" y="1787843"/>
            <a:ext cx="3508375" cy="360362"/>
          </a:xfrm>
          <a:prstGeom prst="roundRect">
            <a:avLst>
              <a:gd name="adj" fmla="val 17519"/>
            </a:avLst>
          </a:prstGeom>
          <a:solidFill>
            <a:srgbClr val="F79443"/>
          </a:solidFill>
          <a:ln w="25400">
            <a:noFill/>
            <a:round/>
            <a:headEnd/>
            <a:tailEnd/>
          </a:ln>
        </p:spPr>
        <p:txBody>
          <a:bodyPr lIns="90000" tIns="36000"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600" dirty="0">
                <a:solidFill>
                  <a:schemeClr val="tx1"/>
                </a:solidFill>
              </a:rPr>
              <a:t>Текущие риски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5205375" y="1905000"/>
            <a:ext cx="0" cy="40957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Оборудование</a:t>
            </a:r>
            <a:r>
              <a:rPr kumimoji="0" lang="ru-RU" alt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/>
            </a:r>
            <a:br>
              <a:rPr kumimoji="0" lang="ru-RU" alt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</a:br>
            <a:endParaRPr kumimoji="0" lang="ru-RU" alt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042988" y="1019175"/>
            <a:ext cx="7759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Терминал имеет два </a:t>
            </a:r>
            <a:r>
              <a:rPr lang="ru-RU" alt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дисплея, </a:t>
            </a:r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позволяющие просмотреть</a:t>
            </a:r>
          </a:p>
          <a:p>
            <a:pPr algn="ctr"/>
            <a:r>
              <a:rPr lang="ru-RU" altLang="ru-RU" sz="1600" b="1" dirty="0">
                <a:solidFill>
                  <a:schemeClr val="tx1"/>
                </a:solidFill>
                <a:cs typeface="Times New Roman" pitchFamily="18" charset="0"/>
              </a:rPr>
              <a:t> выбранные продукты и общую стоимость заказа 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488" y="1843088"/>
            <a:ext cx="25923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6483" y="1788954"/>
            <a:ext cx="251936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5813" y="4673442"/>
            <a:ext cx="2724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1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4583" y="5006341"/>
            <a:ext cx="1598105" cy="144070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325194" y="6447047"/>
            <a:ext cx="3551257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Считыватель магнитных карт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2341866"/>
            <a:ext cx="2186796" cy="21867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5275" y="1843088"/>
            <a:ext cx="2044065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Турникет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1965" y="4802188"/>
            <a:ext cx="3551257" cy="53359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Оборудование в </a:t>
            </a:r>
            <a:r>
              <a:rPr lang="ru-RU" dirty="0" err="1" smtClean="0">
                <a:solidFill>
                  <a:schemeClr val="tx1"/>
                </a:solidFill>
              </a:rPr>
              <a:t>столовойыватель</a:t>
            </a:r>
            <a:r>
              <a:rPr lang="ru-RU" dirty="0" smtClean="0">
                <a:solidFill>
                  <a:schemeClr val="tx1"/>
                </a:solidFill>
              </a:rPr>
              <a:t> магнитных карт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37007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1037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ЛИЧНЫЙ КАБИНЕТ РОДИТЕЛЯ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626" y="1043940"/>
            <a:ext cx="5429249" cy="1222145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доступа в личный кабинет родителя необходимо зарегистрироваться на Портале «Петербургское образование»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626" y="2418485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История входа/выхода в школу с указанием даты и времени события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626" y="3475039"/>
            <a:ext cx="5429249" cy="700722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Информации о питании ребенка с указанием наименования блюд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626" y="430530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остаток денежных средств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4626" y="536448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Возможность установить ограничение суммы в день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626" y="6352310"/>
            <a:ext cx="5429249" cy="904153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Возможность перераспределить денежные средства между балансами «Горячее питание» и «Буфет»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3140" y="2900989"/>
            <a:ext cx="3965575" cy="982662"/>
          </a:xfrm>
          <a:prstGeom prst="roundRect">
            <a:avLst>
              <a:gd name="adj" fmla="val 929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Автоматическое перераспределение денег между балансами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4557" y="4160650"/>
            <a:ext cx="3986992" cy="904153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Визитная карточка родителя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3140" y="6139094"/>
            <a:ext cx="3805555" cy="987830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Регистрация номера телефона для мобильного приложения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4557" y="5133383"/>
            <a:ext cx="3986992" cy="904153"/>
          </a:xfrm>
          <a:prstGeom prst="roundRect">
            <a:avLst>
              <a:gd name="adj" fmla="val 92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Запрет блюд с наличием аллергенов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0015" y="3883651"/>
            <a:ext cx="1558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511175">
              <a:defRPr/>
            </a:pPr>
            <a:r>
              <a:rPr lang="ru-RU" altLang="ru-RU" sz="1200" b="1" dirty="0" smtClean="0">
                <a:solidFill>
                  <a:srgbClr val="008000"/>
                </a:solidFill>
              </a:rPr>
              <a:t>Прорабатывается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002" y="928581"/>
            <a:ext cx="4403407" cy="18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26756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ПОПОЛНЕНИЯ И ОПЛАТЫ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92108" y="1864451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3103" y="4368803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Овал 11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14" name="Прямая со стрелкой 5"/>
          <p:cNvCxnSpPr>
            <a:cxnSpLocks noChangeShapeType="1"/>
          </p:cNvCxnSpPr>
          <p:nvPr/>
        </p:nvCxnSpPr>
        <p:spPr bwMode="auto">
          <a:xfrm>
            <a:off x="2051050" y="2565400"/>
            <a:ext cx="808038" cy="0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15" name="Прямоугольник 14"/>
          <p:cNvSpPr/>
          <p:nvPr/>
        </p:nvSpPr>
        <p:spPr bwMode="auto">
          <a:xfrm>
            <a:off x="1843088" y="1974850"/>
            <a:ext cx="1116012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Пополнение лицевого счета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959616" y="1864452"/>
            <a:ext cx="1221694" cy="1205401"/>
            <a:chOff x="3172403" y="1005"/>
            <a:chExt cx="1578464" cy="157846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Овал 16"/>
            <p:cNvSpPr/>
            <p:nvPr/>
          </p:nvSpPr>
          <p:spPr>
            <a:xfrm>
              <a:off x="3172403" y="1005"/>
              <a:ext cx="1578464" cy="157846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3403564" y="232166"/>
              <a:ext cx="1116142" cy="111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830" tIns="36830" rIns="36830" bIns="36830" spcCol="1270" anchor="ctr"/>
            <a:lstStyle/>
            <a:p>
              <a:pPr algn="ctr" defTabSz="1289050">
                <a:spcAft>
                  <a:spcPct val="35000"/>
                </a:spcAft>
                <a:defRPr/>
              </a:pPr>
              <a:endParaRPr lang="ru-RU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19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38" y="1854200"/>
            <a:ext cx="10144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782888" y="2763838"/>
            <a:ext cx="1500187" cy="8604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Сбербанк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cxnSp>
        <p:nvCxnSpPr>
          <p:cNvPr id="21" name="Прямая со стрелкой 12"/>
          <p:cNvCxnSpPr>
            <a:cxnSpLocks noChangeShapeType="1"/>
          </p:cNvCxnSpPr>
          <p:nvPr/>
        </p:nvCxnSpPr>
        <p:spPr bwMode="auto">
          <a:xfrm>
            <a:off x="4370388" y="2565400"/>
            <a:ext cx="1009650" cy="0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22" name="Прямоугольник 21"/>
          <p:cNvSpPr/>
          <p:nvPr/>
        </p:nvSpPr>
        <p:spPr>
          <a:xfrm>
            <a:off x="3975100" y="1847850"/>
            <a:ext cx="180022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Передача данных по  сумме пополнения</a:t>
            </a:r>
            <a:r>
              <a:rPr lang="ru-RU" sz="10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 –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0000"/>
                </a:solidFill>
                <a:cs typeface="Arial" pitchFamily="34" charset="0"/>
              </a:rPr>
              <a:t>30 секунд</a:t>
            </a:r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5775325" y="1781175"/>
            <a:ext cx="1735138" cy="15684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768975" y="2281238"/>
            <a:ext cx="9271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kern="0" dirty="0">
                <a:solidFill>
                  <a:srgbClr val="FF0000"/>
                </a:solidFill>
              </a:rPr>
              <a:t>СЕРВЕР ИНТЕГРАТОРА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642100" y="2789238"/>
            <a:ext cx="868363" cy="561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Segoe Print" panose="02000600000000000000" pitchFamily="2" charset="0"/>
              <a:cs typeface="Arial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 платеж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Segoe Print" panose="02000600000000000000" pitchFamily="2" charset="0"/>
              <a:cs typeface="Arial" pitchFamily="34" charset="0"/>
            </a:endParaRPr>
          </a:p>
        </p:txBody>
      </p:sp>
      <p:cxnSp>
        <p:nvCxnSpPr>
          <p:cNvPr id="26" name="Прямая со стрелкой 17"/>
          <p:cNvCxnSpPr>
            <a:cxnSpLocks noChangeShapeType="1"/>
          </p:cNvCxnSpPr>
          <p:nvPr/>
        </p:nvCxnSpPr>
        <p:spPr bwMode="auto">
          <a:xfrm>
            <a:off x="7612063" y="2565400"/>
            <a:ext cx="503237" cy="1368425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sp>
        <p:nvSpPr>
          <p:cNvPr id="27" name="Прямоугольник 26"/>
          <p:cNvSpPr/>
          <p:nvPr/>
        </p:nvSpPr>
        <p:spPr>
          <a:xfrm>
            <a:off x="7227888" y="2738438"/>
            <a:ext cx="249713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Онлайн пополнение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 лицевого счета 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itchFamily="34" charset="0"/>
              </a:rPr>
              <a:t>– </a:t>
            </a:r>
            <a:r>
              <a:rPr lang="ru-RU" sz="1000" kern="0" dirty="0">
                <a:solidFill>
                  <a:srgbClr val="FF0000"/>
                </a:solidFill>
                <a:cs typeface="Arial" pitchFamily="34" charset="0"/>
              </a:rPr>
              <a:t>30 секунд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819900" y="5084763"/>
            <a:ext cx="2627313" cy="801687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Школьная столовая/Буфет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pic>
        <p:nvPicPr>
          <p:cNvPr id="29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338" y="3983038"/>
            <a:ext cx="12573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3"/>
          <p:cNvCxnSpPr>
            <a:cxnSpLocks noChangeShapeType="1"/>
          </p:cNvCxnSpPr>
          <p:nvPr/>
        </p:nvCxnSpPr>
        <p:spPr bwMode="auto">
          <a:xfrm>
            <a:off x="3529013" y="3381375"/>
            <a:ext cx="3175" cy="911225"/>
          </a:xfrm>
          <a:prstGeom prst="straightConnector1">
            <a:avLst/>
          </a:prstGeom>
          <a:noFill/>
          <a:ln w="76200" algn="ctr">
            <a:solidFill>
              <a:srgbClr val="439639"/>
            </a:solidFill>
            <a:round/>
            <a:headEnd/>
            <a:tailEnd type="arrow" w="med" len="med"/>
          </a:ln>
        </p:spPr>
      </p:cxnSp>
      <p:pic>
        <p:nvPicPr>
          <p:cNvPr id="31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6738" y="4454525"/>
            <a:ext cx="7826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2794000" y="5421313"/>
            <a:ext cx="1554163" cy="8604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703C"/>
                </a:solidFill>
                <a:ea typeface="+mj-ea"/>
                <a:cs typeface="Arial" pitchFamily="34" charset="0"/>
              </a:rPr>
              <a:t>Комбинат питания</a:t>
            </a:r>
            <a:endParaRPr lang="ru-RU" sz="1600" b="1" dirty="0">
              <a:solidFill>
                <a:srgbClr val="00703C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603625" y="3390900"/>
            <a:ext cx="18923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cs typeface="Arial" pitchFamily="34" charset="0"/>
              </a:rPr>
              <a:t>Перечисление денежных средств на р/с Комбината Питания- следующий рабочий день</a:t>
            </a:r>
          </a:p>
        </p:txBody>
      </p:sp>
      <p:pic>
        <p:nvPicPr>
          <p:cNvPr id="3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1962150"/>
            <a:ext cx="931863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1" r="2666" b="5751"/>
          <a:stretch>
            <a:fillRect/>
          </a:stretch>
        </p:blipFill>
        <p:spPr bwMode="auto">
          <a:xfrm rot="897487">
            <a:off x="6923088" y="4276725"/>
            <a:ext cx="9302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0" y="81037"/>
            <a:ext cx="10237008" cy="18352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275" y="3322638"/>
            <a:ext cx="9467850" cy="3933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59"/>
          <p:cNvSpPr>
            <a:spLocks noChangeShapeType="1"/>
          </p:cNvSpPr>
          <p:nvPr/>
        </p:nvSpPr>
        <p:spPr bwMode="auto">
          <a:xfrm flipH="1">
            <a:off x="-1" y="754137"/>
            <a:ext cx="10277474" cy="45719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"/>
            <a:ext cx="5603875" cy="673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11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Разделение баланса карты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689725" y="3789363"/>
            <a:ext cx="0" cy="257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188" y="1074738"/>
            <a:ext cx="82708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Рекомендуется регулярно осуществлять пополнение Лицевого счета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на все необходимые ребенку типы питания.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73138" y="3240088"/>
            <a:ext cx="2917825" cy="8763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dk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kern="0" dirty="0" smtClean="0">
                <a:solidFill>
                  <a:srgbClr val="00703C"/>
                </a:solidFill>
                <a:latin typeface="+mn-lt"/>
              </a:rPr>
              <a:t>Горячее питание</a:t>
            </a:r>
            <a:endParaRPr lang="ru-RU" kern="0" dirty="0">
              <a:solidFill>
                <a:srgbClr val="00703C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40325" y="3254375"/>
            <a:ext cx="2951163" cy="8747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7A3C"/>
                </a:solidFill>
                <a:latin typeface="Fedra Serif A Pro Bold LF" pitchFamily="18" charset="0"/>
                <a:ea typeface="Fedra Serif A Pro Bold LF" pitchFamily="18" charset="0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latin typeface="+mn-lt"/>
              </a:rPr>
              <a:t>Буфет </a:t>
            </a:r>
            <a:endParaRPr lang="ru-RU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113" y="4325938"/>
            <a:ext cx="314874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Деньги, зачисленные на горячее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питание, не могут быть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потрачены в буфете*</a:t>
            </a:r>
          </a:p>
        </p:txBody>
      </p:sp>
      <p:pic>
        <p:nvPicPr>
          <p:cNvPr id="12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4465638"/>
            <a:ext cx="2714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4405313"/>
            <a:ext cx="269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95938" y="4338638"/>
            <a:ext cx="2389629" cy="892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Возможность установки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дневного лимита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5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163" y="5300663"/>
            <a:ext cx="2698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95938" y="5332413"/>
            <a:ext cx="279422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Подробный отчет  о покупке.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0813" y="5300663"/>
            <a:ext cx="239777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Контроль полноценного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+mn-lt"/>
              </a:rPr>
              <a:t>питания ребенка</a:t>
            </a:r>
          </a:p>
        </p:txBody>
      </p:sp>
      <p:pic>
        <p:nvPicPr>
          <p:cNvPr id="18" name="Рисунок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5324475"/>
            <a:ext cx="2714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2339975" y="2997200"/>
            <a:ext cx="0" cy="257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04025" y="3011488"/>
            <a:ext cx="0" cy="257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3438" y="2781300"/>
            <a:ext cx="0" cy="2159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39975" y="2997200"/>
            <a:ext cx="44640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1065213" y="6351648"/>
            <a:ext cx="7156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i="1" dirty="0">
                <a:solidFill>
                  <a:srgbClr val="00703C"/>
                </a:solidFill>
              </a:rPr>
              <a:t>* При необходимости в личном кабинете родителя </a:t>
            </a:r>
            <a:r>
              <a:rPr lang="ru-RU" altLang="ru-RU" sz="1000" i="1" dirty="0" smtClean="0">
                <a:solidFill>
                  <a:srgbClr val="00703C"/>
                </a:solidFill>
              </a:rPr>
              <a:t>предоставляется </a:t>
            </a:r>
            <a:r>
              <a:rPr lang="ru-RU" altLang="ru-RU" sz="1000" i="1" dirty="0">
                <a:solidFill>
                  <a:srgbClr val="00703C"/>
                </a:solidFill>
              </a:rPr>
              <a:t>бесплатная услуга «</a:t>
            </a:r>
            <a:r>
              <a:rPr lang="ru-RU" altLang="ru-RU" sz="1000" i="1" dirty="0" err="1">
                <a:solidFill>
                  <a:srgbClr val="00703C"/>
                </a:solidFill>
              </a:rPr>
              <a:t>Автоперевод</a:t>
            </a:r>
            <a:r>
              <a:rPr lang="ru-RU" altLang="ru-RU" sz="1000" i="1" dirty="0">
                <a:solidFill>
                  <a:srgbClr val="00703C"/>
                </a:solidFill>
              </a:rPr>
              <a:t>» с горячего питания на буфет при особых условиях.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322" y="1659513"/>
            <a:ext cx="1749716" cy="11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1089</Words>
  <Application>Microsoft Office PowerPoint</Application>
  <PresentationFormat>Произвольный</PresentationFormat>
  <Paragraphs>224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OOO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Иванов</dc:creator>
  <cp:lastModifiedBy>Olga</cp:lastModifiedBy>
  <cp:revision>262</cp:revision>
  <dcterms:created xsi:type="dcterms:W3CDTF">2012-07-31T12:30:24Z</dcterms:created>
  <dcterms:modified xsi:type="dcterms:W3CDTF">2020-09-09T16:28:54Z</dcterms:modified>
</cp:coreProperties>
</file>